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PT Sans Narrow"/>
      <p:regular r:id="rId25"/>
      <p:bold r:id="rId26"/>
    </p:embeddedFont>
    <p:embeddedFont>
      <p:font typeface="Open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TSansNarrow-bold.fntdata"/><Relationship Id="rId25" Type="http://schemas.openxmlformats.org/officeDocument/2006/relationships/font" Target="fonts/PTSansNarrow-regular.fntdata"/><Relationship Id="rId28" Type="http://schemas.openxmlformats.org/officeDocument/2006/relationships/font" Target="fonts/OpenSans-bold.fntdata"/><Relationship Id="rId27" Type="http://schemas.openxmlformats.org/officeDocument/2006/relationships/font" Target="fonts/Open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Open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6230deaed9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6230deaed9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6230deaed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6230deaed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6230deaed9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6230deaed9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6226d0d837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6226d0d837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6226d0d837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6226d0d83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6226d0d837_0_1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6226d0d837_0_1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6226d0d83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6226d0d83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6230deaed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6230deaed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6230deaed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6230deaed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6226d0d84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6226d0d84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6230deaed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6230deaed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6230deaed9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6230deaed9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6230deae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6230deae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6230deaed9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6230deaed9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15.png"/><Relationship Id="rId7" Type="http://schemas.openxmlformats.org/officeDocument/2006/relationships/image" Target="../media/image9.png"/><Relationship Id="rId8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SIHMON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Infant Health Monitor</a:t>
            </a:r>
            <a:endParaRPr/>
          </a:p>
        </p:txBody>
      </p:sp>
      <p:sp>
        <p:nvSpPr>
          <p:cNvPr id="68" name="Google Shape;68;p13"/>
          <p:cNvSpPr txBox="1"/>
          <p:nvPr/>
        </p:nvSpPr>
        <p:spPr>
          <a:xfrm>
            <a:off x="946325" y="4442750"/>
            <a:ext cx="73323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Naman Pal     Eshan Salwan    Satinder Kaur     Zoyeba Mahbub</a:t>
            </a:r>
            <a:endParaRPr b="1"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523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79775"/>
            <a:ext cx="8839199" cy="372244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3"/>
          <p:cNvSpPr txBox="1"/>
          <p:nvPr>
            <p:ph type="title"/>
          </p:nvPr>
        </p:nvSpPr>
        <p:spPr>
          <a:xfrm>
            <a:off x="0" y="2723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 Flow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25" y="1050801"/>
            <a:ext cx="11114649" cy="529184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 txBox="1"/>
          <p:nvPr>
            <p:ph type="title"/>
          </p:nvPr>
        </p:nvSpPr>
        <p:spPr>
          <a:xfrm>
            <a:off x="161300" y="69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 Flow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1073275" y="288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and results</a:t>
            </a:r>
            <a:endParaRPr/>
          </a:p>
        </p:txBody>
      </p:sp>
      <p:sp>
        <p:nvSpPr>
          <p:cNvPr id="156" name="Google Shape;156;p25"/>
          <p:cNvSpPr txBox="1"/>
          <p:nvPr>
            <p:ph idx="1" type="body"/>
          </p:nvPr>
        </p:nvSpPr>
        <p:spPr>
          <a:xfrm>
            <a:off x="311700" y="996025"/>
            <a:ext cx="4499400" cy="18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Assembly with Raspberry Pi, PCB, and sensors, data is visible on Firebase.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Data and graphs updated on the app.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App </a:t>
            </a:r>
            <a:r>
              <a:rPr lang="en"/>
              <a:t>analyzes </a:t>
            </a:r>
            <a:r>
              <a:rPr lang="en"/>
              <a:t>data and </a:t>
            </a:r>
            <a:r>
              <a:rPr lang="en"/>
              <a:t>shows </a:t>
            </a:r>
            <a:r>
              <a:rPr lang="en"/>
              <a:t>insights.</a:t>
            </a:r>
            <a:endParaRPr/>
          </a:p>
        </p:txBody>
      </p:sp>
      <p:sp>
        <p:nvSpPr>
          <p:cNvPr id="157" name="Google Shape;157;p25"/>
          <p:cNvSpPr txBox="1"/>
          <p:nvPr/>
        </p:nvSpPr>
        <p:spPr>
          <a:xfrm>
            <a:off x="6479950" y="1509825"/>
            <a:ext cx="268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0200" y="2811325"/>
            <a:ext cx="933200" cy="181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1900" y="3024047"/>
            <a:ext cx="2680200" cy="2010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024050"/>
            <a:ext cx="3241559" cy="201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5100" y="109275"/>
            <a:ext cx="3067275" cy="4924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Advancing Infant Care: Our system is a leap forward in safeguarding infant health through advanced, non-invasive monitoring.</a:t>
            </a:r>
            <a:endParaRPr sz="13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Empowering Caregivers: We provide caregivers with the tools for peace of mind and the ability to respond swiftly to the infants' needs.</a:t>
            </a:r>
            <a:endParaRPr sz="13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Commitment to Innovation: We are dedicated to continuous improvement and innovation in the field of infant health technology.</a:t>
            </a:r>
            <a:endParaRPr sz="13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Join us </a:t>
            </a:r>
            <a:r>
              <a:rPr lang="en" sz="13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to be part of this vital change, whether through support, adoption, or spreading the word.</a:t>
            </a:r>
            <a:endParaRPr sz="13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7625" y="3082475"/>
            <a:ext cx="1548750" cy="163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325" y="3401301"/>
            <a:ext cx="2543550" cy="122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7775" y="3401300"/>
            <a:ext cx="2700889" cy="122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title"/>
          </p:nvPr>
        </p:nvSpPr>
        <p:spPr>
          <a:xfrm>
            <a:off x="360150" y="1897225"/>
            <a:ext cx="8423700" cy="25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5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700">
                <a:latin typeface="Comic Sans MS"/>
                <a:ea typeface="Comic Sans MS"/>
                <a:cs typeface="Comic Sans MS"/>
                <a:sym typeface="Comic Sans MS"/>
              </a:rPr>
              <a:t>Thank you !!! </a:t>
            </a:r>
            <a:endParaRPr i="1" sz="47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7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For exploring our vision for a future where every infant is monitored ensuring proper care and a healthier society. Together, we can make this vision a reality.</a:t>
            </a:r>
            <a:endParaRPr b="0" sz="18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2450" y="176475"/>
            <a:ext cx="2831550" cy="197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" y="176485"/>
            <a:ext cx="2692525" cy="1973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2372" y="217065"/>
            <a:ext cx="3420250" cy="189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311700" y="1266325"/>
            <a:ext cx="8520600" cy="35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" sz="1725"/>
              <a:t>Introduction</a:t>
            </a:r>
            <a:endParaRPr b="1" sz="1725"/>
          </a:p>
          <a:p>
            <a:pPr indent="0" lvl="0" marL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b="1" sz="1725"/>
          </a:p>
          <a:p>
            <a:pPr indent="0" lvl="0" marL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688"/>
              <a:buNone/>
            </a:pPr>
            <a:r>
              <a:rPr b="1" lang="en" sz="1725"/>
              <a:t>Hardware Components </a:t>
            </a:r>
            <a:endParaRPr b="1" sz="1725"/>
          </a:p>
          <a:p>
            <a:pPr indent="0" lvl="0" marL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b="1" sz="1725"/>
          </a:p>
          <a:p>
            <a:pPr indent="0" lvl="0" marL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688"/>
              <a:buNone/>
            </a:pPr>
            <a:r>
              <a:rPr b="1" lang="en" sz="1725"/>
              <a:t>Software Development</a:t>
            </a:r>
            <a:endParaRPr b="1" sz="1725"/>
          </a:p>
          <a:p>
            <a:pPr indent="0" lvl="0" marL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b="1" sz="1725"/>
          </a:p>
          <a:p>
            <a:pPr indent="0" lvl="0" marL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688"/>
              <a:buNone/>
            </a:pPr>
            <a:r>
              <a:rPr b="1" lang="en" sz="1725"/>
              <a:t>Integration</a:t>
            </a:r>
            <a:endParaRPr b="1" sz="1725"/>
          </a:p>
          <a:p>
            <a:pPr indent="0" lvl="0" marL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b="1" sz="1725"/>
          </a:p>
          <a:p>
            <a:pPr indent="0" lvl="0" marL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688"/>
              <a:buNone/>
            </a:pPr>
            <a:r>
              <a:rPr b="1" lang="en" sz="1725"/>
              <a:t>Testing</a:t>
            </a:r>
            <a:endParaRPr b="1" sz="1725"/>
          </a:p>
          <a:p>
            <a:pPr indent="0" lvl="0" marL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b="1" sz="1725"/>
          </a:p>
          <a:p>
            <a:pPr indent="0" lvl="0" marL="0" rtl="0" algn="l">
              <a:lnSpc>
                <a:spcPct val="95000"/>
              </a:lnSpc>
              <a:spcBef>
                <a:spcPts val="500"/>
              </a:spcBef>
              <a:spcAft>
                <a:spcPts val="500"/>
              </a:spcAft>
              <a:buSzPts val="688"/>
              <a:buNone/>
            </a:pPr>
            <a:r>
              <a:rPr b="1" lang="en" sz="1725"/>
              <a:t>Conclusion</a:t>
            </a:r>
            <a:endParaRPr sz="1725"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9275" y="272337"/>
            <a:ext cx="3210375" cy="4598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6F5EE"/>
            </a:gs>
            <a:gs pos="100000">
              <a:srgbClr val="73D6C0"/>
            </a:gs>
          </a:gsLst>
          <a:lin ang="5400012" scaled="0"/>
        </a:gra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2174850" y="1999200"/>
            <a:ext cx="4794300" cy="11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INTRODUCTION</a:t>
            </a:r>
            <a:endParaRPr sz="4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1245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Domain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98575" y="1020125"/>
            <a:ext cx="3827400" cy="37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Char char="●"/>
            </a:pPr>
            <a:r>
              <a:rPr lang="en"/>
              <a:t>SIDS causes 2500 infant deaths per year (US).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Char char="●"/>
            </a:pPr>
            <a:r>
              <a:rPr lang="en"/>
              <a:t>Gastrointestinal issues: leading cause of </a:t>
            </a:r>
            <a:r>
              <a:rPr lang="en"/>
              <a:t>deaths</a:t>
            </a:r>
            <a:r>
              <a:rPr lang="en"/>
              <a:t> of kids 5 and under (US).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Char char="●"/>
            </a:pPr>
            <a:r>
              <a:rPr lang="en"/>
              <a:t>Respiratory infections: cause 5/1000 live births (US).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Char char="●"/>
            </a:pPr>
            <a:r>
              <a:rPr lang="en"/>
              <a:t>1 million deaths due to parents being unaware of </a:t>
            </a:r>
            <a:r>
              <a:rPr lang="en"/>
              <a:t>prematurely</a:t>
            </a:r>
            <a:r>
              <a:rPr lang="en"/>
              <a:t> born babies health (WHO).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1133" y="208525"/>
            <a:ext cx="4362867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3600" y="3052306"/>
            <a:ext cx="4010399" cy="1917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288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225125" y="1116813"/>
            <a:ext cx="38481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SMART INFANT HEALTH MONITOR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Advanced Health Monitoring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Real-Time Alerts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Data-Driven Insights: based on data.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Empowering Caregivers.</a:t>
            </a:r>
            <a:endParaRPr sz="2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197975"/>
            <a:ext cx="1891175" cy="16547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/>
          <p:nvPr/>
        </p:nvSpPr>
        <p:spPr>
          <a:xfrm>
            <a:off x="2238250" y="3583663"/>
            <a:ext cx="675300" cy="707400"/>
          </a:xfrm>
          <a:prstGeom prst="mathPlus">
            <a:avLst>
              <a:gd fmla="val 11347" name="adj1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1525" y="3146928"/>
            <a:ext cx="1700700" cy="137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1975" y="2752702"/>
            <a:ext cx="2894550" cy="216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5303700" y="3339600"/>
            <a:ext cx="1195550" cy="11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1463" y="1884687"/>
            <a:ext cx="1195550" cy="11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76300" y="566313"/>
            <a:ext cx="1914525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31600" y="566321"/>
            <a:ext cx="675300" cy="1185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705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398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2751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Firebase</a:t>
            </a:r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50" y="2396803"/>
            <a:ext cx="2125675" cy="15036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9860" y="2427150"/>
            <a:ext cx="2325639" cy="150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6350" y="2438125"/>
            <a:ext cx="2125674" cy="148167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 txBox="1"/>
          <p:nvPr/>
        </p:nvSpPr>
        <p:spPr>
          <a:xfrm>
            <a:off x="190550" y="2067725"/>
            <a:ext cx="2255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Real time readings from all the sensors</a:t>
            </a:r>
            <a:endParaRPr b="1" sz="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p20"/>
          <p:cNvSpPr txBox="1"/>
          <p:nvPr/>
        </p:nvSpPr>
        <p:spPr>
          <a:xfrm>
            <a:off x="2446325" y="2067725"/>
            <a:ext cx="2125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User information and authentication</a:t>
            </a:r>
            <a:endParaRPr b="1" sz="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4702100" y="2099975"/>
            <a:ext cx="198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Feedback from the app</a:t>
            </a:r>
            <a:endParaRPr b="1" sz="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" name="Google Shape;124;p20"/>
          <p:cNvSpPr txBox="1"/>
          <p:nvPr/>
        </p:nvSpPr>
        <p:spPr>
          <a:xfrm>
            <a:off x="2628425" y="755575"/>
            <a:ext cx="607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7125" y="2377434"/>
            <a:ext cx="2353026" cy="154236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/>
        </p:nvSpPr>
        <p:spPr>
          <a:xfrm>
            <a:off x="7021175" y="2099975"/>
            <a:ext cx="1961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Profile data for the user</a:t>
            </a:r>
            <a:endParaRPr b="1" sz="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2850" y="1080575"/>
            <a:ext cx="2642750" cy="9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54937" y="701101"/>
            <a:ext cx="893875" cy="121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3" cy="471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